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57" r:id="rId3"/>
    <p:sldId id="284" r:id="rId4"/>
    <p:sldId id="266" r:id="rId5"/>
    <p:sldId id="270" r:id="rId6"/>
    <p:sldId id="272" r:id="rId7"/>
    <p:sldId id="261" r:id="rId8"/>
    <p:sldId id="273" r:id="rId9"/>
    <p:sldId id="262" r:id="rId10"/>
    <p:sldId id="263" r:id="rId11"/>
    <p:sldId id="264" r:id="rId12"/>
    <p:sldId id="274" r:id="rId13"/>
    <p:sldId id="265" r:id="rId14"/>
    <p:sldId id="267" r:id="rId15"/>
    <p:sldId id="275" r:id="rId16"/>
    <p:sldId id="268" r:id="rId17"/>
    <p:sldId id="276" r:id="rId18"/>
    <p:sldId id="281" r:id="rId19"/>
    <p:sldId id="280" r:id="rId20"/>
    <p:sldId id="282" r:id="rId21"/>
    <p:sldId id="277" r:id="rId22"/>
    <p:sldId id="285" r:id="rId23"/>
    <p:sldId id="286" r:id="rId24"/>
    <p:sldId id="287" r:id="rId25"/>
    <p:sldId id="288"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3842" autoAdjust="0"/>
  </p:normalViewPr>
  <p:slideViewPr>
    <p:cSldViewPr snapToGrid="0">
      <p:cViewPr>
        <p:scale>
          <a:sx n="67" d="100"/>
          <a:sy n="67" d="100"/>
        </p:scale>
        <p:origin x="4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231794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31547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866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419745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059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255432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367535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321638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96170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A1AAD-5A06-49A4-99BA-CA664B15971E}" type="datetimeFigureOut">
              <a:rPr lang="en-IN" smtClean="0"/>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246308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9A1AAD-5A06-49A4-99BA-CA664B15971E}" type="datetimeFigureOut">
              <a:rPr lang="en-IN" smtClean="0"/>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23718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9A1AAD-5A06-49A4-99BA-CA664B15971E}" type="datetimeFigureOut">
              <a:rPr lang="en-IN" smtClean="0"/>
              <a:t>19-08-2020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337546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9A1AAD-5A06-49A4-99BA-CA664B15971E}" type="datetimeFigureOut">
              <a:rPr lang="en-IN" smtClean="0"/>
              <a:t>19-08-2020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138837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A1AAD-5A06-49A4-99BA-CA664B15971E}" type="datetimeFigureOut">
              <a:rPr lang="en-IN" smtClean="0"/>
              <a:t>19-08-2020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297927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9A1AAD-5A06-49A4-99BA-CA664B15971E}" type="datetimeFigureOut">
              <a:rPr lang="en-IN" smtClean="0"/>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16828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A1AAD-5A06-49A4-99BA-CA664B15971E}" type="datetimeFigureOut">
              <a:rPr lang="en-IN" smtClean="0"/>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75B10-5BFD-4E9F-B700-5C9BE51FF3E7}" type="slidenum">
              <a:rPr lang="en-IN" smtClean="0"/>
              <a:t>‹#›</a:t>
            </a:fld>
            <a:endParaRPr lang="en-IN"/>
          </a:p>
        </p:txBody>
      </p:sp>
    </p:spTree>
    <p:extLst>
      <p:ext uri="{BB962C8B-B14F-4D97-AF65-F5344CB8AC3E}">
        <p14:creationId xmlns:p14="http://schemas.microsoft.com/office/powerpoint/2010/main" val="92389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9A1AAD-5A06-49A4-99BA-CA664B15971E}" type="datetimeFigureOut">
              <a:rPr lang="en-IN" smtClean="0"/>
              <a:t>19-08-2020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175B10-5BFD-4E9F-B700-5C9BE51FF3E7}" type="slidenum">
              <a:rPr lang="en-IN" smtClean="0"/>
              <a:t>‹#›</a:t>
            </a:fld>
            <a:endParaRPr lang="en-IN"/>
          </a:p>
        </p:txBody>
      </p:sp>
    </p:spTree>
    <p:extLst>
      <p:ext uri="{BB962C8B-B14F-4D97-AF65-F5344CB8AC3E}">
        <p14:creationId xmlns:p14="http://schemas.microsoft.com/office/powerpoint/2010/main" val="32407506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unnel_diod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lectrical4u.com/voltage-or-electric-potential-difference/" TargetMode="External"/><Relationship Id="rId2" Type="http://schemas.openxmlformats.org/officeDocument/2006/relationships/hyperlink" Target="https://www.electrical4u.com/rectifier-type-instrument-construction-principle-of-operation/"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lectrical4u.com/diode-working-principle-and-types-of-dio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lectronics.stackexchange.com/questions/210175/series-voltage-regulator-circuit-impedance-mismatching-while-doing-multisim-simu"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Symbol_Tunnel-Diode.sv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electrical4u.com/rms-or-root-mean-square-value-of-ac-sign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orethaneoi.blogspot.com/"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757A1EA3-FF79-4BC8-846E-036247E98EEE}"/>
              </a:ext>
            </a:extLst>
          </p:cNvPr>
          <p:cNvSpPr>
            <a:spLocks noGrp="1"/>
          </p:cNvSpPr>
          <p:nvPr>
            <p:ph type="ctrTitle"/>
          </p:nvPr>
        </p:nvSpPr>
        <p:spPr>
          <a:xfrm>
            <a:off x="0" y="1160930"/>
            <a:ext cx="7767637" cy="1646237"/>
          </a:xfrm>
        </p:spPr>
        <p:txBody>
          <a:bodyPr/>
          <a:lstStyle/>
          <a:p>
            <a:r>
              <a:rPr lang="en-IN" dirty="0"/>
              <a:t>TUNNEL DIODE</a:t>
            </a:r>
            <a:br>
              <a:rPr lang="en-IN" dirty="0"/>
            </a:br>
            <a:endParaRPr lang="en-IN" dirty="0"/>
          </a:p>
        </p:txBody>
      </p:sp>
      <p:sp>
        <p:nvSpPr>
          <p:cNvPr id="5" name="Title 6">
            <a:extLst>
              <a:ext uri="{FF2B5EF4-FFF2-40B4-BE49-F238E27FC236}">
                <a16:creationId xmlns:a16="http://schemas.microsoft.com/office/drawing/2014/main" id="{D4FE9EB2-7E64-4A22-AD8C-BCC7B7B92303}"/>
              </a:ext>
            </a:extLst>
          </p:cNvPr>
          <p:cNvSpPr>
            <a:spLocks noGrp="1"/>
          </p:cNvSpPr>
          <p:nvPr>
            <p:ph type="subTitle" idx="1"/>
          </p:nvPr>
        </p:nvSpPr>
        <p:spPr>
          <a:xfrm>
            <a:off x="2212181" y="2352675"/>
            <a:ext cx="7767637" cy="4029075"/>
          </a:xfrm>
        </p:spPr>
        <p:txBody>
          <a:bodyPr/>
          <a:lstStyle/>
          <a:p>
            <a:br>
              <a:rPr lang="en-IN" sz="2800" dirty="0"/>
            </a:br>
            <a:r>
              <a:rPr lang="en-IN" sz="2800" dirty="0" err="1"/>
              <a:t>Dr.A.ANBARASI</a:t>
            </a:r>
            <a:br>
              <a:rPr lang="en-IN" sz="2800" dirty="0"/>
            </a:br>
            <a:r>
              <a:rPr lang="en-IN" sz="2800" dirty="0"/>
              <a:t>ASSOCIATE PROFESSOR</a:t>
            </a:r>
            <a:br>
              <a:rPr lang="en-IN" sz="2800" dirty="0"/>
            </a:br>
            <a:r>
              <a:rPr lang="en-IN" sz="2800" dirty="0"/>
              <a:t>DEPARTMENT OF PHYSICS</a:t>
            </a:r>
            <a:br>
              <a:rPr lang="en-IN" sz="2800" dirty="0"/>
            </a:br>
            <a:r>
              <a:rPr lang="en-IN" sz="2800" dirty="0"/>
              <a:t>PERIYAR ARTS COLLEGE</a:t>
            </a:r>
            <a:br>
              <a:rPr lang="en-IN" sz="2800" dirty="0"/>
            </a:br>
            <a:r>
              <a:rPr lang="en-IN" sz="2800" dirty="0"/>
              <a:t>CUDDALORE</a:t>
            </a:r>
            <a:br>
              <a:rPr lang="en-IN" dirty="0"/>
            </a:br>
            <a:endParaRPr lang="en-IN" dirty="0"/>
          </a:p>
        </p:txBody>
      </p:sp>
      <p:pic>
        <p:nvPicPr>
          <p:cNvPr id="10" name="Picture 9">
            <a:extLst>
              <a:ext uri="{FF2B5EF4-FFF2-40B4-BE49-F238E27FC236}">
                <a16:creationId xmlns:a16="http://schemas.microsoft.com/office/drawing/2014/main" id="{434C4527-C49C-44B2-800C-0D57548C2F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9175" y="2313538"/>
            <a:ext cx="3724276" cy="3385988"/>
          </a:xfrm>
          <a:prstGeom prst="rect">
            <a:avLst/>
          </a:prstGeom>
        </p:spPr>
      </p:pic>
      <p:sp>
        <p:nvSpPr>
          <p:cNvPr id="11" name="TextBox 10">
            <a:extLst>
              <a:ext uri="{FF2B5EF4-FFF2-40B4-BE49-F238E27FC236}">
                <a16:creationId xmlns:a16="http://schemas.microsoft.com/office/drawing/2014/main" id="{47AC722B-0BA8-44F5-AD87-ADB728831847}"/>
              </a:ext>
            </a:extLst>
          </p:cNvPr>
          <p:cNvSpPr txBox="1"/>
          <p:nvPr/>
        </p:nvSpPr>
        <p:spPr>
          <a:xfrm>
            <a:off x="2324414" y="6858000"/>
            <a:ext cx="7543171" cy="230832"/>
          </a:xfrm>
          <a:prstGeom prst="rect">
            <a:avLst/>
          </a:prstGeom>
          <a:noFill/>
        </p:spPr>
        <p:txBody>
          <a:bodyPr wrap="square" rtlCol="0">
            <a:spAutoFit/>
          </a:bodyPr>
          <a:lstStyle/>
          <a:p>
            <a:r>
              <a:rPr lang="en-IN" sz="900">
                <a:hlinkClick r:id="rId3" tooltip="https://en.wikipedia.org/wiki/Tunnel_diode"/>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41539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nnel Diode I V Characteristics">
            <a:extLst>
              <a:ext uri="{FF2B5EF4-FFF2-40B4-BE49-F238E27FC236}">
                <a16:creationId xmlns:a16="http://schemas.microsoft.com/office/drawing/2014/main" id="{19432D55-FF5F-4DBA-AF8F-A2C0EBED7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171575"/>
            <a:ext cx="80010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3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32F9-7D88-4918-A470-0F1B8C412667}"/>
              </a:ext>
            </a:extLst>
          </p:cNvPr>
          <p:cNvSpPr>
            <a:spLocks noGrp="1"/>
          </p:cNvSpPr>
          <p:nvPr>
            <p:ph type="title"/>
          </p:nvPr>
        </p:nvSpPr>
        <p:spPr/>
        <p:txBody>
          <a:bodyPr/>
          <a:lstStyle/>
          <a:p>
            <a:r>
              <a:rPr lang="en-IN" dirty="0"/>
              <a:t>Tunnel diode (V-I) characteristics</a:t>
            </a:r>
          </a:p>
        </p:txBody>
      </p:sp>
      <p:sp>
        <p:nvSpPr>
          <p:cNvPr id="3" name="Content Placeholder 2">
            <a:extLst>
              <a:ext uri="{FF2B5EF4-FFF2-40B4-BE49-F238E27FC236}">
                <a16:creationId xmlns:a16="http://schemas.microsoft.com/office/drawing/2014/main" id="{ABBC1E3B-9BFE-4A5B-8A98-7045EDAC9BC0}"/>
              </a:ext>
            </a:extLst>
          </p:cNvPr>
          <p:cNvSpPr>
            <a:spLocks noGrp="1"/>
          </p:cNvSpPr>
          <p:nvPr>
            <p:ph idx="1"/>
          </p:nvPr>
        </p:nvSpPr>
        <p:spPr>
          <a:xfrm>
            <a:off x="677334" y="2160589"/>
            <a:ext cx="8596668" cy="3880773"/>
          </a:xfrm>
        </p:spPr>
        <p:txBody>
          <a:bodyPr/>
          <a:lstStyle/>
          <a:p>
            <a:r>
              <a:rPr lang="en-IN" dirty="0"/>
              <a:t>when forward voltage increases from zero, the forward current quickly reaches the peak value Ip when a particular low forward voltage</a:t>
            </a:r>
          </a:p>
          <a:p>
            <a:r>
              <a:rPr lang="en-IN" dirty="0" err="1"/>
              <a:t>Vp</a:t>
            </a:r>
            <a:r>
              <a:rPr lang="en-IN" dirty="0"/>
              <a:t> is the lower forward voltage </a:t>
            </a:r>
          </a:p>
          <a:p>
            <a:r>
              <a:rPr lang="en-IN" dirty="0"/>
              <a:t>It exceeds </a:t>
            </a:r>
            <a:r>
              <a:rPr lang="en-IN" dirty="0" err="1"/>
              <a:t>Vp</a:t>
            </a:r>
            <a:r>
              <a:rPr lang="en-IN" dirty="0"/>
              <a:t> the forward current decreases and reaches minimum value</a:t>
            </a:r>
          </a:p>
          <a:p>
            <a:r>
              <a:rPr lang="en-IN" dirty="0"/>
              <a:t>Called valley current Ip at valley voltage Vv.</a:t>
            </a:r>
          </a:p>
          <a:p>
            <a:r>
              <a:rPr lang="en-IN" dirty="0"/>
              <a:t>The region between the peak current Ip and the valley current Iv is called</a:t>
            </a:r>
          </a:p>
          <a:p>
            <a:r>
              <a:rPr lang="en-IN" dirty="0"/>
              <a:t>Negative resistance region.</a:t>
            </a:r>
          </a:p>
          <a:p>
            <a:r>
              <a:rPr lang="en-IN" dirty="0"/>
              <a:t>Forward voltage is further increased beyond the valley point the current increases again as an ordinary p-n junction diode</a:t>
            </a:r>
          </a:p>
        </p:txBody>
      </p:sp>
    </p:spTree>
    <p:extLst>
      <p:ext uri="{BB962C8B-B14F-4D97-AF65-F5344CB8AC3E}">
        <p14:creationId xmlns:p14="http://schemas.microsoft.com/office/powerpoint/2010/main" val="378612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 characteristic of tunnel diode.">
            <a:extLst>
              <a:ext uri="{FF2B5EF4-FFF2-40B4-BE49-F238E27FC236}">
                <a16:creationId xmlns:a16="http://schemas.microsoft.com/office/drawing/2014/main" id="{A31F35AF-B406-4F82-8DE6-BF5530320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1" y="1104804"/>
            <a:ext cx="7019924" cy="464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6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11E2-1022-4456-B63A-2000F269F767}"/>
              </a:ext>
            </a:extLst>
          </p:cNvPr>
          <p:cNvSpPr>
            <a:spLocks noGrp="1"/>
          </p:cNvSpPr>
          <p:nvPr>
            <p:ph type="title"/>
          </p:nvPr>
        </p:nvSpPr>
        <p:spPr>
          <a:xfrm>
            <a:off x="505884" y="266700"/>
            <a:ext cx="8596668" cy="1390650"/>
          </a:xfrm>
        </p:spPr>
        <p:txBody>
          <a:bodyPr>
            <a:normAutofit/>
          </a:bodyPr>
          <a:lstStyle/>
          <a:p>
            <a:r>
              <a:rPr lang="en-IN" dirty="0"/>
              <a:t>Forward current in a tunnel diode.</a:t>
            </a:r>
            <a:br>
              <a:rPr lang="en-IN" dirty="0"/>
            </a:br>
            <a:endParaRPr lang="en-IN" dirty="0"/>
          </a:p>
        </p:txBody>
      </p:sp>
      <p:sp>
        <p:nvSpPr>
          <p:cNvPr id="7" name="Content Placeholder 6">
            <a:extLst>
              <a:ext uri="{FF2B5EF4-FFF2-40B4-BE49-F238E27FC236}">
                <a16:creationId xmlns:a16="http://schemas.microsoft.com/office/drawing/2014/main" id="{0E3D898D-7DC6-4E86-B129-ED6C0DE72618}"/>
              </a:ext>
            </a:extLst>
          </p:cNvPr>
          <p:cNvSpPr>
            <a:spLocks noGrp="1"/>
          </p:cNvSpPr>
          <p:nvPr>
            <p:ph idx="1"/>
          </p:nvPr>
        </p:nvSpPr>
        <p:spPr>
          <a:xfrm>
            <a:off x="801159" y="1247775"/>
            <a:ext cx="8596668" cy="5200649"/>
          </a:xfrm>
        </p:spPr>
        <p:txBody>
          <a:bodyPr>
            <a:normAutofit/>
          </a:bodyPr>
          <a:lstStyle/>
          <a:p>
            <a:r>
              <a:rPr lang="en-IN" dirty="0"/>
              <a:t>It is the sum of two components due to two different mechanisms</a:t>
            </a:r>
          </a:p>
          <a:p>
            <a:pPr marL="0" indent="0">
              <a:buNone/>
            </a:pPr>
            <a:r>
              <a:rPr lang="en-IN" dirty="0"/>
              <a:t>  1)NORMAL INJECTION CURRENT:</a:t>
            </a:r>
          </a:p>
          <a:p>
            <a:pPr marL="0" indent="0">
              <a:buNone/>
            </a:pPr>
            <a:r>
              <a:rPr lang="en-IN" dirty="0"/>
              <a:t>                    It arises from an external voltage which reduces the potential barrier across the depletion region and allows current to flow due to majority carriers in the conduction band.</a:t>
            </a:r>
          </a:p>
          <a:p>
            <a:pPr marL="0" indent="0">
              <a:buNone/>
            </a:pPr>
            <a:r>
              <a:rPr lang="en-IN" dirty="0"/>
              <a:t>                     It is shown by dashed curve.</a:t>
            </a:r>
          </a:p>
          <a:p>
            <a:pPr marL="0" indent="0">
              <a:buNone/>
            </a:pPr>
            <a:r>
              <a:rPr lang="en-IN" dirty="0"/>
              <a:t>   2)TUNNEL CURRENT:</a:t>
            </a:r>
          </a:p>
          <a:p>
            <a:pPr marL="0" indent="0">
              <a:buNone/>
            </a:pPr>
            <a:r>
              <a:rPr lang="en-IN" dirty="0"/>
              <a:t>                     In a tunnel diode due to heavy </a:t>
            </a:r>
            <a:r>
              <a:rPr lang="en-IN" dirty="0" err="1"/>
              <a:t>doping,the</a:t>
            </a:r>
            <a:r>
              <a:rPr lang="en-IN" dirty="0"/>
              <a:t> depletion region is very narrow.</a:t>
            </a:r>
          </a:p>
          <a:p>
            <a:pPr marL="0" indent="0">
              <a:buNone/>
            </a:pPr>
            <a:r>
              <a:rPr lang="en-IN" dirty="0"/>
              <a:t>                     It results in a very high electric field across the junction  and allows carriers in the valence energy band on one side of the junction to ‘tunnel’ through to the conduction energy band on the other side of the junction without overcoming the potential barrier.</a:t>
            </a:r>
          </a:p>
          <a:p>
            <a:pPr marL="0" indent="0">
              <a:buNone/>
            </a:pPr>
            <a:r>
              <a:rPr lang="en-IN" dirty="0"/>
              <a:t>                     The increase in current from 0 to its peak value Ip at a forward voltage </a:t>
            </a:r>
            <a:r>
              <a:rPr lang="en-IN" dirty="0" err="1"/>
              <a:t>Vp</a:t>
            </a:r>
            <a:r>
              <a:rPr lang="en-IN" dirty="0"/>
              <a:t> is due to </a:t>
            </a:r>
            <a:r>
              <a:rPr lang="en-IN" dirty="0" err="1"/>
              <a:t>tunneling</a:t>
            </a:r>
            <a:r>
              <a:rPr lang="en-IN" dirty="0"/>
              <a:t> phenomenon.</a:t>
            </a:r>
          </a:p>
        </p:txBody>
      </p:sp>
    </p:spTree>
    <p:extLst>
      <p:ext uri="{BB962C8B-B14F-4D97-AF65-F5344CB8AC3E}">
        <p14:creationId xmlns:p14="http://schemas.microsoft.com/office/powerpoint/2010/main" val="314686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3B92-DE85-41A5-A4B4-6DD9F345CD7C}"/>
              </a:ext>
            </a:extLst>
          </p:cNvPr>
          <p:cNvSpPr>
            <a:spLocks noGrp="1"/>
          </p:cNvSpPr>
          <p:nvPr>
            <p:ph type="title"/>
          </p:nvPr>
        </p:nvSpPr>
        <p:spPr/>
        <p:txBody>
          <a:bodyPr/>
          <a:lstStyle/>
          <a:p>
            <a:r>
              <a:rPr lang="en-IN" dirty="0"/>
              <a:t>Tunnel diode applications;</a:t>
            </a:r>
          </a:p>
        </p:txBody>
      </p:sp>
      <p:sp>
        <p:nvSpPr>
          <p:cNvPr id="3" name="Content Placeholder 2">
            <a:extLst>
              <a:ext uri="{FF2B5EF4-FFF2-40B4-BE49-F238E27FC236}">
                <a16:creationId xmlns:a16="http://schemas.microsoft.com/office/drawing/2014/main" id="{AF822EB8-30C8-4693-BF13-CB40D3804A15}"/>
              </a:ext>
            </a:extLst>
          </p:cNvPr>
          <p:cNvSpPr>
            <a:spLocks noGrp="1"/>
          </p:cNvSpPr>
          <p:nvPr>
            <p:ph idx="1"/>
          </p:nvPr>
        </p:nvSpPr>
        <p:spPr>
          <a:xfrm>
            <a:off x="1615328" y="1680988"/>
            <a:ext cx="7223866" cy="13333107"/>
          </a:xfrm>
        </p:spPr>
        <p:txBody>
          <a:bodyPr/>
          <a:lstStyle/>
          <a:p>
            <a:pPr algn="l"/>
            <a:r>
              <a:rPr lang="en-US" b="1" i="0">
                <a:solidFill>
                  <a:srgbClr val="000000"/>
                </a:solidFill>
                <a:effectLst/>
                <a:latin typeface="Arial" panose="020B0604020202020204" pitchFamily="34" charset="0"/>
              </a:rPr>
              <a:t>Applications of Tunnel Diode</a:t>
            </a:r>
          </a:p>
          <a:p>
            <a:pPr algn="l">
              <a:buFont typeface="Arial" panose="020B0604020202020204" pitchFamily="34" charset="0"/>
              <a:buChar char="•"/>
            </a:pPr>
            <a:r>
              <a:rPr lang="en-US" b="0" i="0">
                <a:solidFill>
                  <a:srgbClr val="000000"/>
                </a:solidFill>
                <a:effectLst/>
                <a:latin typeface="Arial" panose="020B0604020202020204" pitchFamily="34" charset="0"/>
              </a:rPr>
              <a:t>Tunnel diode can be used as a switch, amplifier, and oscillator.</a:t>
            </a:r>
            <a:endParaRPr lang="en-US" b="0" i="0">
              <a:solidFill>
                <a:srgbClr val="666666"/>
              </a:solidFill>
              <a:effectLst/>
              <a:latin typeface="Arial" panose="020B0604020202020204" pitchFamily="34" charset="0"/>
            </a:endParaRPr>
          </a:p>
          <a:p>
            <a:pPr algn="l">
              <a:buFont typeface="Arial" panose="020B0604020202020204" pitchFamily="34" charset="0"/>
              <a:buChar char="•"/>
            </a:pPr>
            <a:r>
              <a:rPr lang="en-US" b="0" i="0">
                <a:solidFill>
                  <a:srgbClr val="000000"/>
                </a:solidFill>
                <a:effectLst/>
                <a:latin typeface="Arial" panose="020B0604020202020204" pitchFamily="34" charset="0"/>
              </a:rPr>
              <a:t>Since it shows a fast response, it is used as high frequency component.</a:t>
            </a:r>
            <a:endParaRPr lang="en-US" b="0" i="0">
              <a:solidFill>
                <a:srgbClr val="666666"/>
              </a:solidFill>
              <a:effectLst/>
              <a:latin typeface="Arial" panose="020B0604020202020204" pitchFamily="34" charset="0"/>
            </a:endParaRPr>
          </a:p>
          <a:p>
            <a:pPr algn="l">
              <a:buFont typeface="Arial" panose="020B0604020202020204" pitchFamily="34" charset="0"/>
              <a:buChar char="•"/>
            </a:pPr>
            <a:r>
              <a:rPr lang="en-US" b="0" i="0">
                <a:solidFill>
                  <a:srgbClr val="000000"/>
                </a:solidFill>
                <a:effectLst/>
                <a:latin typeface="Arial" panose="020B0604020202020204" pitchFamily="34" charset="0"/>
              </a:rPr>
              <a:t>Tunnel diode acts as logic memory storage device.</a:t>
            </a:r>
            <a:endParaRPr lang="en-US" b="0" i="0">
              <a:solidFill>
                <a:srgbClr val="666666"/>
              </a:solidFill>
              <a:effectLst/>
              <a:latin typeface="Arial" panose="020B0604020202020204" pitchFamily="34" charset="0"/>
            </a:endParaRPr>
          </a:p>
          <a:p>
            <a:pPr algn="l">
              <a:buFont typeface="Arial" panose="020B0604020202020204" pitchFamily="34" charset="0"/>
              <a:buChar char="•"/>
            </a:pPr>
            <a:r>
              <a:rPr lang="en-US" b="0" i="0">
                <a:solidFill>
                  <a:srgbClr val="000000"/>
                </a:solidFill>
                <a:effectLst/>
                <a:latin typeface="Arial" panose="020B0604020202020204" pitchFamily="34" charset="0"/>
              </a:rPr>
              <a:t>They are used in oscillator circuits, and in FM receivers. Since it is a low current device, it is not used more.</a:t>
            </a:r>
            <a:endParaRPr lang="en-US" b="0" i="0">
              <a:solidFill>
                <a:srgbClr val="666666"/>
              </a:solidFill>
              <a:effectLst/>
              <a:latin typeface="Arial" panose="020B0604020202020204" pitchFamily="34" charset="0"/>
            </a:endParaRPr>
          </a:p>
        </p:txBody>
      </p:sp>
      <p:pic>
        <p:nvPicPr>
          <p:cNvPr id="8194" name="Picture 2" descr="Tunnel Diode Applications | Amplifier Applications">
            <a:extLst>
              <a:ext uri="{FF2B5EF4-FFF2-40B4-BE49-F238E27FC236}">
                <a16:creationId xmlns:a16="http://schemas.microsoft.com/office/drawing/2014/main" id="{CFFA66F2-D6D5-4B31-8488-9E6C45498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4614863"/>
            <a:ext cx="6800849" cy="247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1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AB8-2B68-4F87-B8DF-AAAC51B54282}"/>
              </a:ext>
            </a:extLst>
          </p:cNvPr>
          <p:cNvSpPr>
            <a:spLocks noGrp="1"/>
          </p:cNvSpPr>
          <p:nvPr>
            <p:ph type="ctrTitle"/>
          </p:nvPr>
        </p:nvSpPr>
        <p:spPr>
          <a:xfrm>
            <a:off x="1135592" y="224134"/>
            <a:ext cx="7766936" cy="1646302"/>
          </a:xfrm>
        </p:spPr>
        <p:txBody>
          <a:bodyPr/>
          <a:lstStyle/>
          <a:p>
            <a:r>
              <a:rPr lang="en-IN" dirty="0"/>
              <a:t>HALF WAVE RECTIFIER</a:t>
            </a:r>
          </a:p>
        </p:txBody>
      </p:sp>
      <p:sp>
        <p:nvSpPr>
          <p:cNvPr id="4" name="Title 6">
            <a:extLst>
              <a:ext uri="{FF2B5EF4-FFF2-40B4-BE49-F238E27FC236}">
                <a16:creationId xmlns:a16="http://schemas.microsoft.com/office/drawing/2014/main" id="{3DB1C84A-090B-4327-939C-E89044F29295}"/>
              </a:ext>
            </a:extLst>
          </p:cNvPr>
          <p:cNvSpPr>
            <a:spLocks noGrp="1"/>
          </p:cNvSpPr>
          <p:nvPr>
            <p:ph type="subTitle" idx="1"/>
          </p:nvPr>
        </p:nvSpPr>
        <p:spPr>
          <a:xfrm>
            <a:off x="1763713" y="3004015"/>
            <a:ext cx="7767637" cy="2806700"/>
          </a:xfrm>
        </p:spPr>
        <p:txBody>
          <a:bodyPr>
            <a:normAutofit lnSpcReduction="10000"/>
          </a:bodyPr>
          <a:lstStyle/>
          <a:p>
            <a:br>
              <a:rPr lang="en-IN" sz="2800" dirty="0"/>
            </a:br>
            <a:r>
              <a:rPr lang="en-IN" sz="2800" dirty="0" err="1"/>
              <a:t>Dr.A.ANBARASI</a:t>
            </a:r>
            <a:br>
              <a:rPr lang="en-IN" sz="2800" dirty="0"/>
            </a:br>
            <a:r>
              <a:rPr lang="en-IN" sz="2800" dirty="0"/>
              <a:t>ASSOCIATE PROFESSOR</a:t>
            </a:r>
            <a:br>
              <a:rPr lang="en-IN" sz="2800" dirty="0"/>
            </a:br>
            <a:r>
              <a:rPr lang="en-IN" sz="2800" dirty="0"/>
              <a:t>DEPARTMENT OF PHYSICS</a:t>
            </a:r>
            <a:br>
              <a:rPr lang="en-IN" sz="2800" dirty="0"/>
            </a:br>
            <a:r>
              <a:rPr lang="en-IN" sz="2800" dirty="0"/>
              <a:t>PERIYAR ARTS COLLEGE</a:t>
            </a:r>
            <a:br>
              <a:rPr lang="en-IN" sz="2800" dirty="0"/>
            </a:br>
            <a:r>
              <a:rPr lang="en-IN" sz="2800" dirty="0"/>
              <a:t>CUDDALORE</a:t>
            </a:r>
            <a:br>
              <a:rPr lang="en-IN" dirty="0"/>
            </a:br>
            <a:endParaRPr lang="en-IN" dirty="0"/>
          </a:p>
        </p:txBody>
      </p:sp>
      <p:pic>
        <p:nvPicPr>
          <p:cNvPr id="9218" name="Picture 2" descr="Half wave Rectifier Circuit, working, operation and ...">
            <a:extLst>
              <a:ext uri="{FF2B5EF4-FFF2-40B4-BE49-F238E27FC236}">
                <a16:creationId xmlns:a16="http://schemas.microsoft.com/office/drawing/2014/main" id="{8D90CE34-A70F-4FBE-A843-622CDD4F4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4" y="2861933"/>
            <a:ext cx="3876675" cy="340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p:cTn id="30" dur="1000" fill="hold"/>
                                        <p:tgtEl>
                                          <p:spTgt spid="9218"/>
                                        </p:tgtEl>
                                        <p:attrNameLst>
                                          <p:attrName>ppt_w</p:attrName>
                                        </p:attrNameLst>
                                      </p:cBhvr>
                                      <p:tavLst>
                                        <p:tav tm="0">
                                          <p:val>
                                            <p:fltVal val="0"/>
                                          </p:val>
                                        </p:tav>
                                        <p:tav tm="100000">
                                          <p:val>
                                            <p:strVal val="#ppt_w"/>
                                          </p:val>
                                        </p:tav>
                                      </p:tavLst>
                                    </p:anim>
                                    <p:anim calcmode="lin" valueType="num">
                                      <p:cBhvr>
                                        <p:cTn id="31" dur="1000" fill="hold"/>
                                        <p:tgtEl>
                                          <p:spTgt spid="9218"/>
                                        </p:tgtEl>
                                        <p:attrNameLst>
                                          <p:attrName>ppt_h</p:attrName>
                                        </p:attrNameLst>
                                      </p:cBhvr>
                                      <p:tavLst>
                                        <p:tav tm="0">
                                          <p:val>
                                            <p:fltVal val="0"/>
                                          </p:val>
                                        </p:tav>
                                        <p:tav tm="100000">
                                          <p:val>
                                            <p:strVal val="#ppt_h"/>
                                          </p:val>
                                        </p:tav>
                                      </p:tavLst>
                                    </p:anim>
                                    <p:anim calcmode="lin" valueType="num">
                                      <p:cBhvr>
                                        <p:cTn id="32" dur="1000" fill="hold"/>
                                        <p:tgtEl>
                                          <p:spTgt spid="9218"/>
                                        </p:tgtEl>
                                        <p:attrNameLst>
                                          <p:attrName>style.rotation</p:attrName>
                                        </p:attrNameLst>
                                      </p:cBhvr>
                                      <p:tavLst>
                                        <p:tav tm="0">
                                          <p:val>
                                            <p:fltVal val="90"/>
                                          </p:val>
                                        </p:tav>
                                        <p:tav tm="100000">
                                          <p:val>
                                            <p:fltVal val="0"/>
                                          </p:val>
                                        </p:tav>
                                      </p:tavLst>
                                    </p:anim>
                                    <p:animEffect transition="in" filter="fade">
                                      <p:cBhvr>
                                        <p:cTn id="33"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83D2-ED45-4F0B-984A-116D5C78C0D7}"/>
              </a:ext>
            </a:extLst>
          </p:cNvPr>
          <p:cNvSpPr>
            <a:spLocks noGrp="1"/>
          </p:cNvSpPr>
          <p:nvPr>
            <p:ph type="title"/>
          </p:nvPr>
        </p:nvSpPr>
        <p:spPr/>
        <p:txBody>
          <a:bodyPr/>
          <a:lstStyle/>
          <a:p>
            <a:r>
              <a:rPr lang="en-IN" dirty="0"/>
              <a:t>Half wave rectifier  </a:t>
            </a:r>
          </a:p>
        </p:txBody>
      </p:sp>
      <p:sp>
        <p:nvSpPr>
          <p:cNvPr id="3" name="Content Placeholder 2">
            <a:extLst>
              <a:ext uri="{FF2B5EF4-FFF2-40B4-BE49-F238E27FC236}">
                <a16:creationId xmlns:a16="http://schemas.microsoft.com/office/drawing/2014/main" id="{2B4AA0A7-289D-48AF-9F5F-4CB6E581F06B}"/>
              </a:ext>
            </a:extLst>
          </p:cNvPr>
          <p:cNvSpPr>
            <a:spLocks noGrp="1"/>
          </p:cNvSpPr>
          <p:nvPr>
            <p:ph idx="1"/>
          </p:nvPr>
        </p:nvSpPr>
        <p:spPr/>
        <p:txBody>
          <a:bodyPr/>
          <a:lstStyle/>
          <a:p>
            <a:r>
              <a:rPr lang="en-US" b="0" i="0" dirty="0">
                <a:effectLst/>
                <a:latin typeface="Palatino Linotype" panose="02040502050505030304" pitchFamily="18" charset="0"/>
              </a:rPr>
              <a:t>A </a:t>
            </a:r>
            <a:r>
              <a:rPr lang="en-US" b="1" i="0" dirty="0">
                <a:effectLst/>
                <a:latin typeface="Palatino Linotype" panose="02040502050505030304" pitchFamily="18" charset="0"/>
              </a:rPr>
              <a:t>half wave rectifier</a:t>
            </a:r>
            <a:r>
              <a:rPr lang="en-US" b="0" i="0" dirty="0">
                <a:effectLst/>
                <a:latin typeface="Palatino Linotype" panose="02040502050505030304" pitchFamily="18" charset="0"/>
              </a:rPr>
              <a:t> is defined as a </a:t>
            </a:r>
            <a:r>
              <a:rPr lang="en-US" b="0" i="0" u="none" strike="noStrike" dirty="0">
                <a:solidFill>
                  <a:srgbClr val="FF9D00"/>
                </a:solidFill>
                <a:effectLst/>
                <a:latin typeface="Palatino Linotype" panose="02040502050505030304" pitchFamily="18" charset="0"/>
                <a:hlinkClick r:id="rId2"/>
              </a:rPr>
              <a:t>type of rectifier</a:t>
            </a:r>
            <a:r>
              <a:rPr lang="en-US" b="0" i="0" dirty="0">
                <a:effectLst/>
                <a:latin typeface="Palatino Linotype" panose="02040502050505030304" pitchFamily="18" charset="0"/>
              </a:rPr>
              <a:t> that only allows one half-cycle of an AC </a:t>
            </a:r>
            <a:r>
              <a:rPr lang="en-US" b="0" i="0" u="none" strike="noStrike" dirty="0">
                <a:solidFill>
                  <a:srgbClr val="FF9D00"/>
                </a:solidFill>
                <a:effectLst/>
                <a:latin typeface="Palatino Linotype" panose="02040502050505030304" pitchFamily="18" charset="0"/>
                <a:hlinkClick r:id="rId3"/>
              </a:rPr>
              <a:t>voltage</a:t>
            </a:r>
            <a:r>
              <a:rPr lang="en-US" b="0" i="0" dirty="0">
                <a:effectLst/>
                <a:latin typeface="Palatino Linotype" panose="02040502050505030304" pitchFamily="18" charset="0"/>
              </a:rPr>
              <a:t> waveform to pass, blocking the other half-cycle. Half-wave rectifiers are used to convert AC voltage to DC voltage, and only require a single </a:t>
            </a:r>
            <a:r>
              <a:rPr lang="en-US" b="0" i="0" u="none" strike="noStrike" dirty="0">
                <a:solidFill>
                  <a:srgbClr val="FF9D00"/>
                </a:solidFill>
                <a:effectLst/>
                <a:latin typeface="Palatino Linotype" panose="02040502050505030304" pitchFamily="18" charset="0"/>
                <a:hlinkClick r:id="rId4"/>
              </a:rPr>
              <a:t>diode</a:t>
            </a:r>
            <a:r>
              <a:rPr lang="en-US" b="0" i="0" dirty="0">
                <a:effectLst/>
                <a:latin typeface="Palatino Linotype" panose="02040502050505030304" pitchFamily="18" charset="0"/>
              </a:rPr>
              <a:t> to construct.</a:t>
            </a:r>
            <a:endParaRPr lang="en-IN" dirty="0"/>
          </a:p>
        </p:txBody>
      </p:sp>
      <p:pic>
        <p:nvPicPr>
          <p:cNvPr id="10242" name="Picture 2" descr="Half Wave Rectifier">
            <a:extLst>
              <a:ext uri="{FF2B5EF4-FFF2-40B4-BE49-F238E27FC236}">
                <a16:creationId xmlns:a16="http://schemas.microsoft.com/office/drawing/2014/main" id="{28A68B27-5C25-4E13-975D-65E49D9D8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568" y="3276600"/>
            <a:ext cx="4648200" cy="327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1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BCEA1F-4F23-4517-B308-9A37905D6DBA}"/>
              </a:ext>
            </a:extLst>
          </p:cNvPr>
          <p:cNvSpPr>
            <a:spLocks noGrp="1"/>
          </p:cNvSpPr>
          <p:nvPr>
            <p:ph type="title"/>
          </p:nvPr>
        </p:nvSpPr>
        <p:spPr/>
        <p:txBody>
          <a:bodyPr/>
          <a:lstStyle/>
          <a:p>
            <a:r>
              <a:rPr lang="en-IN" dirty="0"/>
              <a:t>Working principle of half wave rectifier</a:t>
            </a:r>
          </a:p>
        </p:txBody>
      </p:sp>
      <p:pic>
        <p:nvPicPr>
          <p:cNvPr id="10" name="Picture 9">
            <a:extLst>
              <a:ext uri="{FF2B5EF4-FFF2-40B4-BE49-F238E27FC236}">
                <a16:creationId xmlns:a16="http://schemas.microsoft.com/office/drawing/2014/main" id="{6A85A935-3FBF-4C6F-B198-9F7398C644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8726" y="1287878"/>
            <a:ext cx="8401050" cy="5570122"/>
          </a:xfrm>
          <a:prstGeom prst="rect">
            <a:avLst/>
          </a:prstGeom>
        </p:spPr>
      </p:pic>
    </p:spTree>
    <p:extLst>
      <p:ext uri="{BB962C8B-B14F-4D97-AF65-F5344CB8AC3E}">
        <p14:creationId xmlns:p14="http://schemas.microsoft.com/office/powerpoint/2010/main" val="375229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F760-7698-4CEB-9805-CB6749746AA4}"/>
              </a:ext>
            </a:extLst>
          </p:cNvPr>
          <p:cNvSpPr>
            <a:spLocks noGrp="1"/>
          </p:cNvSpPr>
          <p:nvPr>
            <p:ph type="title"/>
          </p:nvPr>
        </p:nvSpPr>
        <p:spPr/>
        <p:txBody>
          <a:bodyPr/>
          <a:lstStyle/>
          <a:p>
            <a:r>
              <a:rPr lang="en-IN" dirty="0"/>
              <a:t>WORKING OF HALF WAVE RECTIFIER</a:t>
            </a:r>
          </a:p>
        </p:txBody>
      </p:sp>
      <p:sp>
        <p:nvSpPr>
          <p:cNvPr id="3" name="Content Placeholder 2">
            <a:extLst>
              <a:ext uri="{FF2B5EF4-FFF2-40B4-BE49-F238E27FC236}">
                <a16:creationId xmlns:a16="http://schemas.microsoft.com/office/drawing/2014/main" id="{712046E2-4E27-403B-8556-F83F939F771D}"/>
              </a:ext>
            </a:extLst>
          </p:cNvPr>
          <p:cNvSpPr>
            <a:spLocks noGrp="1"/>
          </p:cNvSpPr>
          <p:nvPr>
            <p:ph idx="1"/>
          </p:nvPr>
        </p:nvSpPr>
        <p:spPr>
          <a:xfrm>
            <a:off x="505884" y="1488613"/>
            <a:ext cx="8596668" cy="3880773"/>
          </a:xfrm>
        </p:spPr>
        <p:txBody>
          <a:bodyPr/>
          <a:lstStyle/>
          <a:p>
            <a:pPr algn="just">
              <a:buFont typeface="Arial" panose="020B0604020202020204" pitchFamily="34" charset="0"/>
              <a:buChar char="•"/>
            </a:pPr>
            <a:r>
              <a:rPr lang="en-US" b="0" i="0" dirty="0">
                <a:solidFill>
                  <a:srgbClr val="666666"/>
                </a:solidFill>
                <a:effectLst/>
                <a:latin typeface="Arial" panose="020B0604020202020204" pitchFamily="34" charset="0"/>
              </a:rPr>
              <a:t>In the positive half cycles when the input AC power is given to the primary winding of the step down transformer, we will get the decreased voltage at the secondary winding which is given to the diode.</a:t>
            </a:r>
          </a:p>
          <a:p>
            <a:pPr algn="just">
              <a:buFont typeface="Arial" panose="020B0604020202020204" pitchFamily="34" charset="0"/>
              <a:buChar char="•"/>
            </a:pPr>
            <a:r>
              <a:rPr lang="en-US" b="0" i="0" dirty="0">
                <a:solidFill>
                  <a:srgbClr val="666666"/>
                </a:solidFill>
                <a:effectLst/>
                <a:latin typeface="Arial" panose="020B0604020202020204" pitchFamily="34" charset="0"/>
              </a:rPr>
              <a:t>The diode will allow current flowing in clock wise direction from anode to cathode in the forward bias (diode conduction will take place in forward bias) which will generate only the positive half cycle of the AC.</a:t>
            </a:r>
          </a:p>
          <a:p>
            <a:pPr algn="just">
              <a:buFont typeface="Arial" panose="020B0604020202020204" pitchFamily="34" charset="0"/>
              <a:buChar char="•"/>
            </a:pPr>
            <a:r>
              <a:rPr lang="en-US" b="0" i="0" dirty="0">
                <a:solidFill>
                  <a:srgbClr val="666666"/>
                </a:solidFill>
                <a:effectLst/>
                <a:latin typeface="Arial" panose="020B0604020202020204" pitchFamily="34" charset="0"/>
              </a:rPr>
              <a:t>The diode will eliminate the variations in the supply and give the pulsating DC voltage to the load resistance RL. We can get the pulsating DC at the Load</a:t>
            </a:r>
          </a:p>
        </p:txBody>
      </p:sp>
      <p:sp>
        <p:nvSpPr>
          <p:cNvPr id="5" name="TextBox 4">
            <a:extLst>
              <a:ext uri="{FF2B5EF4-FFF2-40B4-BE49-F238E27FC236}">
                <a16:creationId xmlns:a16="http://schemas.microsoft.com/office/drawing/2014/main" id="{8ACBE07E-900B-47DB-8699-A524770A663D}"/>
              </a:ext>
            </a:extLst>
          </p:cNvPr>
          <p:cNvSpPr txBox="1"/>
          <p:nvPr/>
        </p:nvSpPr>
        <p:spPr>
          <a:xfrm>
            <a:off x="505884" y="4251275"/>
            <a:ext cx="9104841" cy="1754326"/>
          </a:xfrm>
          <a:prstGeom prst="rect">
            <a:avLst/>
          </a:prstGeom>
          <a:noFill/>
        </p:spPr>
        <p:txBody>
          <a:bodyPr wrap="square">
            <a:spAutoFit/>
          </a:bodyPr>
          <a:lstStyle/>
          <a:p>
            <a:pPr algn="just">
              <a:buFont typeface="Arial" panose="020B0604020202020204" pitchFamily="34" charset="0"/>
              <a:buChar char="•"/>
            </a:pPr>
            <a:r>
              <a:rPr lang="en-US" b="0" i="0" dirty="0">
                <a:solidFill>
                  <a:srgbClr val="666666"/>
                </a:solidFill>
                <a:effectLst/>
                <a:latin typeface="Arial" panose="020B0604020202020204" pitchFamily="34" charset="0"/>
              </a:rPr>
              <a:t>     In the negative half cycle the current will flow in the anti-clockwise direction and the                                                                     </a:t>
            </a:r>
          </a:p>
          <a:p>
            <a:pPr algn="just"/>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diode will go in to the reverse bias. In the reverse bias the diode will not conduct so,    </a:t>
            </a:r>
          </a:p>
          <a:p>
            <a:pPr algn="just"/>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no current in flown from anode to cathode, and we cannot get any power at the load   </a:t>
            </a:r>
          </a:p>
          <a:p>
            <a:pPr algn="just"/>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resistance.</a:t>
            </a:r>
          </a:p>
          <a:p>
            <a:pPr algn="just">
              <a:buFont typeface="Arial" panose="020B0604020202020204" pitchFamily="34" charset="0"/>
              <a:buChar char="•"/>
            </a:pPr>
            <a:r>
              <a:rPr lang="en-US" b="0" i="0" dirty="0">
                <a:solidFill>
                  <a:srgbClr val="666666"/>
                </a:solidFill>
                <a:effectLst/>
                <a:latin typeface="Arial" panose="020B0604020202020204" pitchFamily="34" charset="0"/>
              </a:rPr>
              <a:t>     Only small amount of reverse current is flown from the diode but this current is  </a:t>
            </a:r>
          </a:p>
          <a:p>
            <a:pPr algn="just"/>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almost negligible. And voltage across the load resistance is also zero.</a:t>
            </a:r>
          </a:p>
        </p:txBody>
      </p:sp>
    </p:spTree>
    <p:extLst>
      <p:ext uri="{BB962C8B-B14F-4D97-AF65-F5344CB8AC3E}">
        <p14:creationId xmlns:p14="http://schemas.microsoft.com/office/powerpoint/2010/main" val="52109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60D11-899E-493C-B6D0-94A1F5E6591C}"/>
              </a:ext>
            </a:extLst>
          </p:cNvPr>
          <p:cNvSpPr>
            <a:spLocks noGrp="1"/>
          </p:cNvSpPr>
          <p:nvPr>
            <p:ph idx="1"/>
          </p:nvPr>
        </p:nvSpPr>
        <p:spPr>
          <a:xfrm>
            <a:off x="486834" y="141289"/>
            <a:ext cx="8596668" cy="3880773"/>
          </a:xfrm>
        </p:spPr>
        <p:txBody>
          <a:bodyPr>
            <a:normAutofit fontScale="92500"/>
          </a:bodyPr>
          <a:lstStyle/>
          <a:p>
            <a:r>
              <a:rPr lang="en-US" b="0" i="0" dirty="0">
                <a:solidFill>
                  <a:srgbClr val="666666"/>
                </a:solidFill>
                <a:effectLst/>
                <a:latin typeface="Arial" panose="020B0604020202020204" pitchFamily="34" charset="0"/>
              </a:rPr>
              <a:t> The main supply voltage is given to the transformer which will increase or decrease the voltage and give to the diode.</a:t>
            </a:r>
          </a:p>
          <a:p>
            <a:endParaRPr lang="en-US" dirty="0">
              <a:solidFill>
                <a:srgbClr val="666666"/>
              </a:solidFill>
              <a:latin typeface="Arial" panose="020B0604020202020204" pitchFamily="34" charset="0"/>
            </a:endParaRPr>
          </a:p>
          <a:p>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 In most of the cases we will decrease the supply voltage by using the step down transformer here also the output of the step down transformer will be in AC.</a:t>
            </a:r>
          </a:p>
          <a:p>
            <a:endParaRPr lang="en-US" b="0" i="0" dirty="0">
              <a:solidFill>
                <a:srgbClr val="666666"/>
              </a:solidFill>
              <a:effectLst/>
              <a:latin typeface="Arial" panose="020B0604020202020204" pitchFamily="34" charset="0"/>
            </a:endParaRPr>
          </a:p>
          <a:p>
            <a:r>
              <a:rPr lang="en-US" dirty="0">
                <a:solidFill>
                  <a:srgbClr val="666666"/>
                </a:solidFill>
                <a:latin typeface="Arial" panose="020B0604020202020204" pitchFamily="34" charset="0"/>
              </a:rPr>
              <a:t>   </a:t>
            </a:r>
            <a:r>
              <a:rPr lang="en-US" b="0" i="0" dirty="0">
                <a:solidFill>
                  <a:srgbClr val="666666"/>
                </a:solidFill>
                <a:effectLst/>
                <a:latin typeface="Arial" panose="020B0604020202020204" pitchFamily="34" charset="0"/>
              </a:rPr>
              <a:t> This decreased AC voltage is given to the diode which is connected serial to the secondary winding of the transformer, diode is electronic component which will allow only the forward bias current and will not allow the reverse bias current.</a:t>
            </a:r>
          </a:p>
          <a:p>
            <a:endParaRPr lang="en-US" b="0" i="0" dirty="0">
              <a:solidFill>
                <a:srgbClr val="666666"/>
              </a:solidFill>
              <a:effectLst/>
              <a:latin typeface="Arial" panose="020B0604020202020204" pitchFamily="34" charset="0"/>
            </a:endParaRPr>
          </a:p>
          <a:p>
            <a:r>
              <a:rPr lang="en-US" b="0" i="0" dirty="0">
                <a:solidFill>
                  <a:srgbClr val="666666"/>
                </a:solidFill>
                <a:effectLst/>
                <a:latin typeface="Arial" panose="020B0604020202020204" pitchFamily="34" charset="0"/>
              </a:rPr>
              <a:t>      From the diode we will get the pulsating DC and give to the load resistance RL</a:t>
            </a:r>
            <a:endParaRPr lang="en-IN" dirty="0"/>
          </a:p>
        </p:txBody>
      </p:sp>
      <p:pic>
        <p:nvPicPr>
          <p:cNvPr id="1026" name="Picture 2" descr="half wave rectifier">
            <a:extLst>
              <a:ext uri="{FF2B5EF4-FFF2-40B4-BE49-F238E27FC236}">
                <a16:creationId xmlns:a16="http://schemas.microsoft.com/office/drawing/2014/main" id="{770D9ADD-890C-4F8C-8AB4-9B8A204D6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4148138"/>
            <a:ext cx="30670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4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A56C-9D6C-463C-A961-F3AEEE67AC4D}"/>
              </a:ext>
            </a:extLst>
          </p:cNvPr>
          <p:cNvSpPr>
            <a:spLocks noGrp="1"/>
          </p:cNvSpPr>
          <p:nvPr>
            <p:ph type="title"/>
          </p:nvPr>
        </p:nvSpPr>
        <p:spPr/>
        <p:txBody>
          <a:bodyPr/>
          <a:lstStyle/>
          <a:p>
            <a:r>
              <a:rPr lang="en-IN" dirty="0"/>
              <a:t>TUNNEL DIODE SYMBOL</a:t>
            </a:r>
          </a:p>
        </p:txBody>
      </p:sp>
      <p:sp>
        <p:nvSpPr>
          <p:cNvPr id="3" name="Content Placeholder 2">
            <a:extLst>
              <a:ext uri="{FF2B5EF4-FFF2-40B4-BE49-F238E27FC236}">
                <a16:creationId xmlns:a16="http://schemas.microsoft.com/office/drawing/2014/main" id="{EE1EBA42-7671-4846-9B6B-E3DDF3C9B4F9}"/>
              </a:ext>
            </a:extLst>
          </p:cNvPr>
          <p:cNvSpPr>
            <a:spLocks noGrp="1"/>
          </p:cNvSpPr>
          <p:nvPr>
            <p:ph idx="1"/>
          </p:nvPr>
        </p:nvSpPr>
        <p:spPr>
          <a:xfrm>
            <a:off x="370033" y="190006"/>
            <a:ext cx="9284606" cy="5954812"/>
          </a:xfrm>
        </p:spPr>
        <p:txBody>
          <a:bodyPr/>
          <a:lstStyle/>
          <a:p>
            <a:endParaRPr lang="en-IN" dirty="0"/>
          </a:p>
          <a:p>
            <a:endParaRPr lang="en-IN" dirty="0"/>
          </a:p>
          <a:p>
            <a:endParaRPr lang="en-IN" dirty="0"/>
          </a:p>
          <a:p>
            <a:endParaRPr lang="en-IN" dirty="0"/>
          </a:p>
          <a:p>
            <a:r>
              <a:rPr lang="en-IN" dirty="0"/>
              <a:t>It was invented by Leo Esaki in August1957</a:t>
            </a:r>
          </a:p>
          <a:p>
            <a:endParaRPr lang="en-IN" dirty="0"/>
          </a:p>
          <a:p>
            <a:r>
              <a:rPr lang="en-IN" dirty="0"/>
              <a:t>The cathode and anode are the two terminals of the semiconductor material.</a:t>
            </a:r>
          </a:p>
          <a:p>
            <a:r>
              <a:rPr lang="en-IN" dirty="0"/>
              <a:t>The diode has effectively Negative resistance due to quantum mechanical effect </a:t>
            </a:r>
          </a:p>
        </p:txBody>
      </p:sp>
      <p:pic>
        <p:nvPicPr>
          <p:cNvPr id="5" name="Picture 4">
            <a:extLst>
              <a:ext uri="{FF2B5EF4-FFF2-40B4-BE49-F238E27FC236}">
                <a16:creationId xmlns:a16="http://schemas.microsoft.com/office/drawing/2014/main" id="{C235E795-CC3B-489C-B989-A8387C46EF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08593" y="3735350"/>
            <a:ext cx="6534150" cy="2409468"/>
          </a:xfrm>
          <a:prstGeom prst="rect">
            <a:avLst/>
          </a:prstGeom>
        </p:spPr>
      </p:pic>
    </p:spTree>
    <p:extLst>
      <p:ext uri="{BB962C8B-B14F-4D97-AF65-F5344CB8AC3E}">
        <p14:creationId xmlns:p14="http://schemas.microsoft.com/office/powerpoint/2010/main" val="138782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0A3-D87F-411A-9595-2E73D845CC6F}"/>
              </a:ext>
            </a:extLst>
          </p:cNvPr>
          <p:cNvSpPr>
            <a:spLocks noGrp="1"/>
          </p:cNvSpPr>
          <p:nvPr>
            <p:ph type="title"/>
          </p:nvPr>
        </p:nvSpPr>
        <p:spPr>
          <a:xfrm>
            <a:off x="323851" y="914400"/>
            <a:ext cx="9858374" cy="609600"/>
          </a:xfrm>
        </p:spPr>
        <p:txBody>
          <a:bodyPr>
            <a:normAutofit fontScale="90000"/>
          </a:bodyPr>
          <a:lstStyle/>
          <a:p>
            <a:r>
              <a:rPr lang="en-IN" dirty="0"/>
              <a:t>OUTPUT WAVEFORMS OF HALF WAVE RECTIFIER</a:t>
            </a:r>
          </a:p>
        </p:txBody>
      </p:sp>
      <p:pic>
        <p:nvPicPr>
          <p:cNvPr id="4" name="Picture 4" descr="output wave foorms of half wave rectifier">
            <a:extLst>
              <a:ext uri="{FF2B5EF4-FFF2-40B4-BE49-F238E27FC236}">
                <a16:creationId xmlns:a16="http://schemas.microsoft.com/office/drawing/2014/main" id="{234DB89A-9784-4081-A854-4A2FFF40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6" y="2400299"/>
            <a:ext cx="63627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3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9383-F936-4C9C-96C5-4C32F6F387BF}"/>
              </a:ext>
            </a:extLst>
          </p:cNvPr>
          <p:cNvSpPr>
            <a:spLocks noGrp="1"/>
          </p:cNvSpPr>
          <p:nvPr>
            <p:ph type="title"/>
          </p:nvPr>
        </p:nvSpPr>
        <p:spPr/>
        <p:txBody>
          <a:bodyPr/>
          <a:lstStyle/>
          <a:p>
            <a:r>
              <a:rPr lang="en-IN" dirty="0"/>
              <a:t>RIPPLE FACTOR OF HALF WAVE RECTIFIER</a:t>
            </a:r>
          </a:p>
        </p:txBody>
      </p:sp>
      <p:sp>
        <p:nvSpPr>
          <p:cNvPr id="3" name="Content Placeholder 2">
            <a:extLst>
              <a:ext uri="{FF2B5EF4-FFF2-40B4-BE49-F238E27FC236}">
                <a16:creationId xmlns:a16="http://schemas.microsoft.com/office/drawing/2014/main" id="{73173CCB-937C-46CB-9115-A355024667EE}"/>
              </a:ext>
            </a:extLst>
          </p:cNvPr>
          <p:cNvSpPr>
            <a:spLocks noGrp="1"/>
          </p:cNvSpPr>
          <p:nvPr>
            <p:ph idx="1"/>
          </p:nvPr>
        </p:nvSpPr>
        <p:spPr>
          <a:xfrm>
            <a:off x="677334" y="1533525"/>
            <a:ext cx="8596668" cy="4507837"/>
          </a:xfrm>
        </p:spPr>
        <p:txBody>
          <a:bodyPr/>
          <a:lstStyle/>
          <a:p>
            <a:pPr marL="0" indent="0" algn="l">
              <a:buNone/>
            </a:pPr>
            <a:endParaRPr lang="en-US" b="1" i="0" dirty="0">
              <a:effectLst/>
              <a:latin typeface="Palatino Linotype" panose="02040502050505030304" pitchFamily="18" charset="0"/>
            </a:endParaRPr>
          </a:p>
          <a:p>
            <a:pPr algn="l"/>
            <a:r>
              <a:rPr lang="en-US" b="0" i="0" dirty="0">
                <a:effectLst/>
                <a:latin typeface="Palatino Linotype" panose="02040502050505030304" pitchFamily="18" charset="0"/>
              </a:rPr>
              <a:t>‘Ripple’ is the unwanted AC component remaining when converting the AC voltage waveform into a DC waveform. Even though we try out best to remove all AC components, there is still some small amount left on the output side which pulsates the DC waveform. This undesirable AC component is called ‘ripple’.</a:t>
            </a:r>
          </a:p>
          <a:p>
            <a:pPr algn="l"/>
            <a:r>
              <a:rPr lang="en-US" b="0" i="0" dirty="0">
                <a:effectLst/>
                <a:latin typeface="Palatino Linotype" panose="02040502050505030304" pitchFamily="18" charset="0"/>
              </a:rPr>
              <a:t>To quantify how well the half-wave rectifier can convert the AC voltage into DC voltage, we use what is known as the ripple factor (represented by γ or r). The ripple factor is the ratio between the </a:t>
            </a:r>
            <a:r>
              <a:rPr lang="en-US" b="0" i="0" u="none" strike="noStrike" dirty="0">
                <a:solidFill>
                  <a:srgbClr val="BE9E5F"/>
                </a:solidFill>
                <a:effectLst/>
                <a:latin typeface="Palatino Linotype" panose="02040502050505030304" pitchFamily="18" charset="0"/>
                <a:hlinkClick r:id="rId2"/>
              </a:rPr>
              <a:t>RMS value</a:t>
            </a:r>
            <a:r>
              <a:rPr lang="en-US" b="0" i="0" dirty="0">
                <a:effectLst/>
                <a:latin typeface="Palatino Linotype" panose="02040502050505030304" pitchFamily="18" charset="0"/>
              </a:rPr>
              <a:t> of the AC voltage (on the input side) and the DC voltage (on the output side) of the rectifier.</a:t>
            </a:r>
          </a:p>
        </p:txBody>
      </p:sp>
    </p:spTree>
    <p:extLst>
      <p:ext uri="{BB962C8B-B14F-4D97-AF65-F5344CB8AC3E}">
        <p14:creationId xmlns:p14="http://schemas.microsoft.com/office/powerpoint/2010/main" val="227863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lf Wave Rectifier output current">
            <a:extLst>
              <a:ext uri="{FF2B5EF4-FFF2-40B4-BE49-F238E27FC236}">
                <a16:creationId xmlns:a16="http://schemas.microsoft.com/office/drawing/2014/main" id="{7F95E77E-0766-4844-B5F8-027179EB7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129" y="2041078"/>
            <a:ext cx="53435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2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erivation of rms value of half wave rectifier">
            <a:extLst>
              <a:ext uri="{FF2B5EF4-FFF2-40B4-BE49-F238E27FC236}">
                <a16:creationId xmlns:a16="http://schemas.microsoft.com/office/drawing/2014/main" id="{7101034C-7A99-4D5E-B64F-38390C8E9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61" y="910270"/>
            <a:ext cx="5534025"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61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ipple factor formula">
            <a:extLst>
              <a:ext uri="{FF2B5EF4-FFF2-40B4-BE49-F238E27FC236}">
                <a16:creationId xmlns:a16="http://schemas.microsoft.com/office/drawing/2014/main" id="{833A4AE6-C5CB-47E9-9822-AC6BCB6F6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722139" y="1337278"/>
            <a:ext cx="6219072" cy="2336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Value of ripple factor of half wave rectifier">
            <a:extLst>
              <a:ext uri="{FF2B5EF4-FFF2-40B4-BE49-F238E27FC236}">
                <a16:creationId xmlns:a16="http://schemas.microsoft.com/office/drawing/2014/main" id="{013C26A6-CDF6-4C81-9474-AEE27EB6D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43" y="3959352"/>
            <a:ext cx="4935863" cy="202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589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18E09-CCC8-4D6D-803B-9EA77A49D26B}"/>
              </a:ext>
            </a:extLst>
          </p:cNvPr>
          <p:cNvSpPr txBox="1"/>
          <p:nvPr/>
        </p:nvSpPr>
        <p:spPr>
          <a:xfrm>
            <a:off x="1547813" y="1283077"/>
            <a:ext cx="6105524" cy="3139321"/>
          </a:xfrm>
          <a:prstGeom prst="rect">
            <a:avLst/>
          </a:prstGeom>
          <a:noFill/>
        </p:spPr>
        <p:txBody>
          <a:bodyPr wrap="square">
            <a:spAutoFit/>
          </a:bodyPr>
          <a:lstStyle/>
          <a:p>
            <a:pPr algn="l" fontAlgn="base"/>
            <a:r>
              <a:rPr lang="en-US" b="0" i="0" dirty="0">
                <a:solidFill>
                  <a:srgbClr val="303030"/>
                </a:solidFill>
                <a:effectLst/>
                <a:latin typeface="IBM Plex Sans"/>
              </a:rPr>
              <a:t>A half wave rectifier is rarely used in practice. It is never preferred as the power supply of an audio circuit because of the very high ripple factor. High ripple factor will result in noises in the input audio signal, which in turn will affect audio quality.</a:t>
            </a:r>
          </a:p>
          <a:p>
            <a:pPr algn="l" fontAlgn="base"/>
            <a:r>
              <a:rPr lang="en-US" b="0" i="0" dirty="0">
                <a:solidFill>
                  <a:srgbClr val="303030"/>
                </a:solidFill>
                <a:effectLst/>
                <a:latin typeface="IBM Plex Sans"/>
              </a:rPr>
              <a:t>The advantage of a half wave rectifier is only that its cheap, simple and easy to construct. It is cheap because of the low number of components involved. Simple because of the straight forwardness in circuit design. Apart from this, a half wave rectifier has more number of disadvantages than advantages!</a:t>
            </a:r>
          </a:p>
        </p:txBody>
      </p:sp>
    </p:spTree>
    <p:extLst>
      <p:ext uri="{BB962C8B-B14F-4D97-AF65-F5344CB8AC3E}">
        <p14:creationId xmlns:p14="http://schemas.microsoft.com/office/powerpoint/2010/main" val="392971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FAFD9-6E66-4093-AC47-DFEA6CF189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296775" cy="6858000"/>
          </a:xfrm>
          <a:prstGeom prst="rect">
            <a:avLst/>
          </a:prstGeom>
        </p:spPr>
      </p:pic>
    </p:spTree>
    <p:extLst>
      <p:ext uri="{BB962C8B-B14F-4D97-AF65-F5344CB8AC3E}">
        <p14:creationId xmlns:p14="http://schemas.microsoft.com/office/powerpoint/2010/main" val="270602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EFA-D1F4-45E3-885A-D4F211A2E22F}"/>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a:t>Definition of tunnel diode</a:t>
            </a:r>
            <a:br>
              <a:rPr lang="en-IN"/>
            </a:br>
            <a:endParaRPr lang="en-IN" dirty="0"/>
          </a:p>
        </p:txBody>
      </p:sp>
      <p:sp>
        <p:nvSpPr>
          <p:cNvPr id="3" name="Content Placeholder 2">
            <a:extLst>
              <a:ext uri="{FF2B5EF4-FFF2-40B4-BE49-F238E27FC236}">
                <a16:creationId xmlns:a16="http://schemas.microsoft.com/office/drawing/2014/main" id="{3F651F0C-ED6F-4A98-8CA4-469003EE624C}"/>
              </a:ext>
            </a:extLst>
          </p:cNvPr>
          <p:cNvSpPr txBox="1">
            <a:spLocks/>
          </p:cNvSpPr>
          <p:nvPr/>
        </p:nvSpPr>
        <p:spPr>
          <a:xfrm>
            <a:off x="677334" y="1488613"/>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br>
              <a:rPr lang="en-IN"/>
            </a:br>
            <a:r>
              <a:rPr lang="en-IN"/>
              <a:t>A tunnel diode is a heavily doped p-n junction diode in which the electric current decreases as the voltage increases.</a:t>
            </a:r>
            <a:br>
              <a:rPr lang="en-IN"/>
            </a:br>
            <a:br>
              <a:rPr lang="en-IN"/>
            </a:br>
            <a:r>
              <a:rPr lang="en-IN"/>
              <a:t>In tunnel diode electric current is caused by tunneling.</a:t>
            </a:r>
            <a:br>
              <a:rPr lang="en-IN"/>
            </a:br>
            <a:r>
              <a:rPr lang="en-IN"/>
              <a:t>The tunnel diodes are very fast switching devices.</a:t>
            </a:r>
            <a:br>
              <a:rPr lang="en-IN"/>
            </a:br>
            <a:r>
              <a:rPr lang="en-IN"/>
              <a:t>Eg:computers switches,</a:t>
            </a:r>
            <a:br>
              <a:rPr lang="en-IN"/>
            </a:br>
            <a:r>
              <a:rPr lang="en-IN"/>
              <a:t>very high frequency oscillators and amplifiers</a:t>
            </a:r>
            <a:endParaRPr lang="en-IN" dirty="0"/>
          </a:p>
        </p:txBody>
      </p:sp>
      <p:pic>
        <p:nvPicPr>
          <p:cNvPr id="4" name="Picture 2" descr="Tunnel Diode: Definition, Characteristics &amp; Applications ...">
            <a:extLst>
              <a:ext uri="{FF2B5EF4-FFF2-40B4-BE49-F238E27FC236}">
                <a16:creationId xmlns:a16="http://schemas.microsoft.com/office/drawing/2014/main" id="{E65D542B-60A8-48BF-BAA2-8DD99F389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838574"/>
            <a:ext cx="63246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9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DCA3-D31D-4CAE-91AB-C52F0CF821C2}"/>
              </a:ext>
            </a:extLst>
          </p:cNvPr>
          <p:cNvSpPr>
            <a:spLocks noGrp="1"/>
          </p:cNvSpPr>
          <p:nvPr>
            <p:ph type="title"/>
          </p:nvPr>
        </p:nvSpPr>
        <p:spPr/>
        <p:txBody>
          <a:bodyPr/>
          <a:lstStyle/>
          <a:p>
            <a:r>
              <a:rPr lang="en-IN" dirty="0"/>
              <a:t>APPLICATION;</a:t>
            </a:r>
            <a:br>
              <a:rPr lang="en-IN" dirty="0"/>
            </a:br>
            <a:r>
              <a:rPr lang="en-IN" dirty="0"/>
              <a:t>TUNNEL DIODE OSCILLATOR</a:t>
            </a:r>
          </a:p>
        </p:txBody>
      </p:sp>
      <p:sp>
        <p:nvSpPr>
          <p:cNvPr id="3" name="Content Placeholder 2">
            <a:extLst>
              <a:ext uri="{FF2B5EF4-FFF2-40B4-BE49-F238E27FC236}">
                <a16:creationId xmlns:a16="http://schemas.microsoft.com/office/drawing/2014/main" id="{A2544E01-CB6F-4C4F-B123-C82EEFACE821}"/>
              </a:ext>
            </a:extLst>
          </p:cNvPr>
          <p:cNvSpPr>
            <a:spLocks noGrp="1"/>
          </p:cNvSpPr>
          <p:nvPr>
            <p:ph idx="1"/>
          </p:nvPr>
        </p:nvSpPr>
        <p:spPr>
          <a:xfrm>
            <a:off x="572559" y="2476501"/>
            <a:ext cx="8596668" cy="5698462"/>
          </a:xfrm>
        </p:spPr>
        <p:txBody>
          <a:bodyPr/>
          <a:lstStyle/>
          <a:p>
            <a:r>
              <a:rPr lang="en-IN" dirty="0"/>
              <a:t>The resistance is the parallel equivalent of the winding resistance of the coil.</a:t>
            </a:r>
          </a:p>
          <a:p>
            <a:r>
              <a:rPr lang="en-IN" dirty="0"/>
              <a:t>When a tank circuit is set into oscillations by applying voltage, damped oscillations are produced.</a:t>
            </a:r>
          </a:p>
          <a:p>
            <a:r>
              <a:rPr lang="en-IN" dirty="0"/>
              <a:t>This is because of energy lost in the resistance of the tank circuit.</a:t>
            </a:r>
          </a:p>
          <a:p>
            <a:r>
              <a:rPr lang="en-IN" dirty="0"/>
              <a:t>UNDAMPED OSCILLATIONS;</a:t>
            </a:r>
          </a:p>
          <a:p>
            <a:r>
              <a:rPr lang="en-IN" dirty="0"/>
              <a:t>The negative resistance oscillator is constructed using tunnel diode.</a:t>
            </a:r>
          </a:p>
          <a:p>
            <a:r>
              <a:rPr lang="en-IN" dirty="0"/>
              <a:t>The negative resistance characteristic of the tunnel diode counteracts the positive resistance of the tank circuit, so undamped oscillation is produced at the output.</a:t>
            </a:r>
          </a:p>
        </p:txBody>
      </p:sp>
    </p:spTree>
    <p:extLst>
      <p:ext uri="{BB962C8B-B14F-4D97-AF65-F5344CB8AC3E}">
        <p14:creationId xmlns:p14="http://schemas.microsoft.com/office/powerpoint/2010/main" val="78584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gative Resistance Oscillators-Working,Types,Circuits,Characteristics">
            <a:extLst>
              <a:ext uri="{FF2B5EF4-FFF2-40B4-BE49-F238E27FC236}">
                <a16:creationId xmlns:a16="http://schemas.microsoft.com/office/drawing/2014/main" id="{3EC2B1DD-01C8-4CF8-9D03-3B62F59E3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383506"/>
            <a:ext cx="8572500" cy="409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3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gative Resistance Oscillators-Working,Types,Circuits,Characteristics">
            <a:extLst>
              <a:ext uri="{FF2B5EF4-FFF2-40B4-BE49-F238E27FC236}">
                <a16:creationId xmlns:a16="http://schemas.microsoft.com/office/drawing/2014/main" id="{A7529B9E-9E3B-465C-983E-204AB9D0D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19250"/>
            <a:ext cx="78771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6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nnel Diode Image 2">
            <a:extLst>
              <a:ext uri="{FF2B5EF4-FFF2-40B4-BE49-F238E27FC236}">
                <a16:creationId xmlns:a16="http://schemas.microsoft.com/office/drawing/2014/main" id="{04E6988E-53B8-464B-918F-F5FDADDEC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609600"/>
            <a:ext cx="7541101" cy="61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3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A61A-2D59-47A8-8E41-3EFC03BAADD3}"/>
              </a:ext>
            </a:extLst>
          </p:cNvPr>
          <p:cNvSpPr>
            <a:spLocks noGrp="1"/>
          </p:cNvSpPr>
          <p:nvPr>
            <p:ph type="title"/>
          </p:nvPr>
        </p:nvSpPr>
        <p:spPr/>
        <p:txBody>
          <a:bodyPr/>
          <a:lstStyle/>
          <a:p>
            <a:r>
              <a:rPr lang="en-IN" dirty="0" err="1"/>
              <a:t>Tunneling</a:t>
            </a:r>
            <a:r>
              <a:rPr lang="en-IN" dirty="0"/>
              <a:t> effect</a:t>
            </a:r>
          </a:p>
        </p:txBody>
      </p:sp>
      <p:sp>
        <p:nvSpPr>
          <p:cNvPr id="3" name="Content Placeholder 2">
            <a:extLst>
              <a:ext uri="{FF2B5EF4-FFF2-40B4-BE49-F238E27FC236}">
                <a16:creationId xmlns:a16="http://schemas.microsoft.com/office/drawing/2014/main" id="{8622D226-5605-44E3-ACFE-29C413861F61}"/>
              </a:ext>
            </a:extLst>
          </p:cNvPr>
          <p:cNvSpPr>
            <a:spLocks noGrp="1"/>
          </p:cNvSpPr>
          <p:nvPr>
            <p:ph idx="1"/>
          </p:nvPr>
        </p:nvSpPr>
        <p:spPr>
          <a:xfrm>
            <a:off x="677334" y="1619251"/>
            <a:ext cx="8596668" cy="4422112"/>
          </a:xfrm>
        </p:spPr>
        <p:txBody>
          <a:bodyPr/>
          <a:lstStyle/>
          <a:p>
            <a:r>
              <a:rPr lang="en-US" b="0" i="0" dirty="0">
                <a:solidFill>
                  <a:srgbClr val="000000"/>
                </a:solidFill>
                <a:effectLst/>
                <a:latin typeface="Arial" panose="020B0604020202020204" pitchFamily="34" charset="0"/>
              </a:rPr>
              <a:t>In electronics, Tunneling is known as a direct flow of electrons across the small depletion region from n-side conduction band into the p-side valence band. In a p-n junction diode, both positive and negative ions form the depletion region. Due to these ions, in-built electric potential or electric field is present in the depletion region. This electric field gives an electric force to the opposite direction of externally applied voltage.</a:t>
            </a:r>
            <a:endParaRPr lang="en-IN" dirty="0"/>
          </a:p>
        </p:txBody>
      </p:sp>
      <p:pic>
        <p:nvPicPr>
          <p:cNvPr id="5122" name="Picture 2" descr="4: Electron behaviour in three energy regions during tunneling effect.">
            <a:extLst>
              <a:ext uri="{FF2B5EF4-FFF2-40B4-BE49-F238E27FC236}">
                <a16:creationId xmlns:a16="http://schemas.microsoft.com/office/drawing/2014/main" id="{2F327CC1-E52D-4D55-99DE-523252FA5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3579813"/>
            <a:ext cx="7991475" cy="313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3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nnel Diode Image 4">
            <a:extLst>
              <a:ext uri="{FF2B5EF4-FFF2-40B4-BE49-F238E27FC236}">
                <a16:creationId xmlns:a16="http://schemas.microsoft.com/office/drawing/2014/main" id="{6AA0BCAF-EF72-43A2-B058-AC3D16115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797" y="902776"/>
            <a:ext cx="7743986" cy="505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894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349</TotalTime>
  <Words>1266</Words>
  <Application>Microsoft Office PowerPoint</Application>
  <PresentationFormat>Widescreen</PresentationFormat>
  <Paragraphs>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IBM Plex Sans</vt:lpstr>
      <vt:lpstr>Palatino Linotype</vt:lpstr>
      <vt:lpstr>Trebuchet MS</vt:lpstr>
      <vt:lpstr>Wingdings 3</vt:lpstr>
      <vt:lpstr>Facet</vt:lpstr>
      <vt:lpstr>TUNNEL DIODE </vt:lpstr>
      <vt:lpstr>TUNNEL DIODE SYMBOL</vt:lpstr>
      <vt:lpstr>PowerPoint Presentation</vt:lpstr>
      <vt:lpstr>APPLICATION; TUNNEL DIODE OSCILLATOR</vt:lpstr>
      <vt:lpstr>PowerPoint Presentation</vt:lpstr>
      <vt:lpstr>PowerPoint Presentation</vt:lpstr>
      <vt:lpstr>PowerPoint Presentation</vt:lpstr>
      <vt:lpstr>Tunneling effect</vt:lpstr>
      <vt:lpstr>PowerPoint Presentation</vt:lpstr>
      <vt:lpstr>PowerPoint Presentation</vt:lpstr>
      <vt:lpstr>Tunnel diode (V-I) characteristics</vt:lpstr>
      <vt:lpstr>PowerPoint Presentation</vt:lpstr>
      <vt:lpstr>Forward current in a tunnel diode. </vt:lpstr>
      <vt:lpstr>Tunnel diode applications;</vt:lpstr>
      <vt:lpstr>HALF WAVE RECTIFIER</vt:lpstr>
      <vt:lpstr>Half wave rectifier  </vt:lpstr>
      <vt:lpstr>Working principle of half wave rectifier</vt:lpstr>
      <vt:lpstr>WORKING OF HALF WAVE RECTIFIER</vt:lpstr>
      <vt:lpstr>PowerPoint Presentation</vt:lpstr>
      <vt:lpstr>OUTPUT WAVEFORMS OF HALF WAVE RECTIFIER</vt:lpstr>
      <vt:lpstr>RIPPLE FACTOR OF HALF WAVE RECTIFIER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TUNNEL DIODES Dr.A.ANBARASI ASSOCIATE PROFESSOR DEPARTMENT OF PHYSICS PERIYAR ARTS COLLEGE CUDDALORE</dc:title>
  <dc:creator>lakshmi prasadh</dc:creator>
  <cp:lastModifiedBy>lakshmi prasadh</cp:lastModifiedBy>
  <cp:revision>40</cp:revision>
  <dcterms:created xsi:type="dcterms:W3CDTF">2020-08-14T05:00:10Z</dcterms:created>
  <dcterms:modified xsi:type="dcterms:W3CDTF">2020-08-19T00:36:32Z</dcterms:modified>
</cp:coreProperties>
</file>